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CC"/>
    <a:srgbClr val="0CEAC0"/>
    <a:srgbClr val="E7FFF2"/>
    <a:srgbClr val="AFFFD3"/>
    <a:srgbClr val="09B393"/>
    <a:srgbClr val="02BF3D"/>
    <a:srgbClr val="0EE885"/>
    <a:srgbClr val="FED46A"/>
    <a:srgbClr val="654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731963"/>
            <a:ext cx="113538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obstacle-avoidance algorithm for mobile robot in dynamic environments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313"/>
            <a:ext cx="9144000" cy="2387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國立台灣大學機械工程所 設計組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student: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王邑安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​</a:t>
            </a:r>
            <a:r>
              <a:rPr lang="en-US" altLang="zh-TW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professor: </a:t>
            </a:r>
            <a: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詹魁元</a:t>
            </a:r>
            <a:br>
              <a:rPr lang="zh-TW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zh-TW" alt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1D3CE6A-D4AF-479D-A107-3C8CB68554D8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C85A98-1B23-4785-BF0D-F3510A54B7C9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072DAC13-375C-4778-ACC7-80407715F7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B5998547-F3A7-4134-8F49-EC8B7075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2" name="文字方塊 19">
                <a:extLst>
                  <a:ext uri="{FF2B5EF4-FFF2-40B4-BE49-F238E27FC236}">
                    <a16:creationId xmlns:a16="http://schemas.microsoft.com/office/drawing/2014/main" id="{9A8C5B4A-D2BF-4DEC-8AFA-28CEC0451BDA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2810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6933"/>
            <a:ext cx="10515600" cy="23500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Passing rate: </a:t>
            </a:r>
            <a:r>
              <a:rPr lang="en-US" altLang="zh-TW" b="1" dirty="0">
                <a:solidFill>
                  <a:srgbClr val="FFC000"/>
                </a:solidFill>
              </a:rPr>
              <a:t>87.5%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zh-TW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Feasible strategy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Compare to exited method, average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time cost </a:t>
            </a:r>
            <a:r>
              <a:rPr lang="zh-TW" altLang="en-US" b="1" dirty="0">
                <a:solidFill>
                  <a:srgbClr val="FFC000"/>
                </a:solidFill>
              </a:rPr>
              <a:t>↓</a:t>
            </a:r>
            <a:r>
              <a:rPr lang="en-US" altLang="zh-TW" b="1" dirty="0">
                <a:solidFill>
                  <a:srgbClr val="FFC000"/>
                </a:solidFill>
              </a:rPr>
              <a:t>0.785 second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efficient</a:t>
            </a:r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表格 29">
            <a:extLst>
              <a:ext uri="{FF2B5EF4-FFF2-40B4-BE49-F238E27FC236}">
                <a16:creationId xmlns:a16="http://schemas.microsoft.com/office/drawing/2014/main" id="{3AEC6DDC-68B4-4841-B2B2-06E36388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44849"/>
              </p:ext>
            </p:extLst>
          </p:nvPr>
        </p:nvGraphicFramePr>
        <p:xfrm>
          <a:off x="300566" y="2200358"/>
          <a:ext cx="115908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1">
                  <a:extLst>
                    <a:ext uri="{9D8B030D-6E8A-4147-A177-3AD203B41FA5}">
                      <a16:colId xmlns:a16="http://schemas.microsoft.com/office/drawing/2014/main" val="24045975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85305351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23743086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948244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69479567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6946661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464656258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70660079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88938529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815292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case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scenario1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scenerio2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scenerio8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average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B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8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old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5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67047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B8C11E-E95E-4A54-B587-E95A0DAADD48}"/>
              </a:ext>
            </a:extLst>
          </p:cNvPr>
          <p:cNvSpPr txBox="1"/>
          <p:nvPr/>
        </p:nvSpPr>
        <p:spPr>
          <a:xfrm>
            <a:off x="651930" y="1448136"/>
            <a:ext cx="441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CEAC0"/>
                </a:solidFill>
              </a:rPr>
              <a:t>Time cost (second):</a:t>
            </a:r>
            <a:endParaRPr lang="zh-TW" altLang="en-US" sz="2800" dirty="0">
              <a:solidFill>
                <a:srgbClr val="0CEAC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8636B6A-B4B8-499A-8A12-8268BD52FBC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DAF490-3A93-4CDD-9657-0932CCF1432B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F8002A-2861-4FA4-AC35-94458728D2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6BB6771-AECF-4FCF-8825-2165983BE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9" name="文字方塊 19">
                <a:extLst>
                  <a:ext uri="{FF2B5EF4-FFF2-40B4-BE49-F238E27FC236}">
                    <a16:creationId xmlns:a16="http://schemas.microsoft.com/office/drawing/2014/main" id="{7FA60DE4-73B1-45E0-9CAC-7C0D8DB214B8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08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4521201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3556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Propose a dynamic obstacle-avoidance algorithm for robots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our method to the GBM and take several tests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Potential contribution</a:t>
            </a:r>
          </a:p>
          <a:p>
            <a:pPr>
              <a:lnSpc>
                <a:spcPct val="150000"/>
              </a:lnSpc>
            </a:pPr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the future, robots with this algorithm can operate safely and efficiently in complex environments, providing support in: Logistics industry, Manufacturing industry, medical field…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486B7E2-FBEF-4E2A-835D-3460E6F217F2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307969-694F-4D46-BE4A-E6943DF4FC6E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1DA2F26-2505-4EF0-8D97-249F658DCE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97C583C-7A22-4A61-84BA-96542371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15" name="文字方塊 19">
                <a:extLst>
                  <a:ext uri="{FF2B5EF4-FFF2-40B4-BE49-F238E27FC236}">
                    <a16:creationId xmlns:a16="http://schemas.microsoft.com/office/drawing/2014/main" id="{726D52E3-6E7F-4146-9E07-13FD492BE67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248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1223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11656605-FBCD-47F1-9774-6504E81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Modify our algorithm, increase the passing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Make the simulation more complicated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 more obstacles in the simulation environment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Let the obstacles’ movement more unpredictable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Apply the algorithm to a realistic robot hardware</a:t>
            </a:r>
            <a:endParaRPr lang="zh-TW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AE490-357A-4FEB-AF77-D0EFF51B3096}"/>
              </a:ext>
            </a:extLst>
          </p:cNvPr>
          <p:cNvGrpSpPr/>
          <p:nvPr/>
        </p:nvGrpSpPr>
        <p:grpSpPr>
          <a:xfrm>
            <a:off x="9668935" y="1392312"/>
            <a:ext cx="1684865" cy="1650281"/>
            <a:chOff x="9668935" y="1486261"/>
            <a:chExt cx="1684865" cy="1650281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34A5B37-0D99-4CCF-98F2-56F4672C015B}"/>
                </a:ext>
              </a:extLst>
            </p:cNvPr>
            <p:cNvSpPr/>
            <p:nvPr/>
          </p:nvSpPr>
          <p:spPr>
            <a:xfrm>
              <a:off x="9668935" y="1486261"/>
              <a:ext cx="1684865" cy="1650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DA1792B-9BA1-4754-9471-425F5A37532C}"/>
                </a:ext>
              </a:extLst>
            </p:cNvPr>
            <p:cNvGrpSpPr/>
            <p:nvPr/>
          </p:nvGrpSpPr>
          <p:grpSpPr>
            <a:xfrm>
              <a:off x="9916582" y="1775522"/>
              <a:ext cx="1259418" cy="1249455"/>
              <a:chOff x="9306982" y="1486261"/>
              <a:chExt cx="1259418" cy="1249455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9EE04031-E6FB-451C-AC0A-63507DF55F17}"/>
                  </a:ext>
                </a:extLst>
              </p:cNvPr>
              <p:cNvGrpSpPr/>
              <p:nvPr/>
            </p:nvGrpSpPr>
            <p:grpSpPr>
              <a:xfrm>
                <a:off x="9306982" y="1825625"/>
                <a:ext cx="1083734" cy="910091"/>
                <a:chOff x="9603315" y="1896533"/>
                <a:chExt cx="1083734" cy="910091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62D19AEE-44B9-4AF1-AE69-38C5EBF43F84}"/>
                    </a:ext>
                  </a:extLst>
                </p:cNvPr>
                <p:cNvSpPr/>
                <p:nvPr/>
              </p:nvSpPr>
              <p:spPr>
                <a:xfrm>
                  <a:off x="9690098" y="1896533"/>
                  <a:ext cx="910169" cy="9100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BB6627A-63E0-48AB-BFF7-11C0B409077E}"/>
                    </a:ext>
                  </a:extLst>
                </p:cNvPr>
                <p:cNvSpPr txBox="1"/>
                <p:nvPr/>
              </p:nvSpPr>
              <p:spPr>
                <a:xfrm>
                  <a:off x="9603315" y="2166912"/>
                  <a:ext cx="10837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obstacle</a:t>
                  </a:r>
                  <a:endParaRPr lang="zh-TW" altLang="en-US" dirty="0"/>
                </a:p>
              </p:txBody>
            </p:sp>
          </p:grp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FE590327-A2FD-465F-84A9-DD51588FFB24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10170643" y="1486261"/>
                <a:ext cx="395757" cy="4726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73046B0-48BB-4485-BDD5-01176BEE7CE4}"/>
              </a:ext>
            </a:extLst>
          </p:cNvPr>
          <p:cNvGrpSpPr/>
          <p:nvPr/>
        </p:nvGrpSpPr>
        <p:grpSpPr>
          <a:xfrm>
            <a:off x="9290050" y="3661812"/>
            <a:ext cx="2442634" cy="2006529"/>
            <a:chOff x="9275233" y="3598898"/>
            <a:chExt cx="2442634" cy="200652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79867FF-DF4D-4A64-B00B-C6BA6B5D3F35}"/>
                </a:ext>
              </a:extLst>
            </p:cNvPr>
            <p:cNvSpPr/>
            <p:nvPr/>
          </p:nvSpPr>
          <p:spPr>
            <a:xfrm>
              <a:off x="9275233" y="3598898"/>
              <a:ext cx="2442634" cy="2006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CEA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40C5820-A103-4950-9E88-C1E2DD1353A4}"/>
                </a:ext>
              </a:extLst>
            </p:cNvPr>
            <p:cNvSpPr/>
            <p:nvPr/>
          </p:nvSpPr>
          <p:spPr>
            <a:xfrm rot="805144">
              <a:off x="9596123" y="4213336"/>
              <a:ext cx="513795" cy="728134"/>
            </a:xfrm>
            <a:custGeom>
              <a:avLst/>
              <a:gdLst>
                <a:gd name="connsiteX0" fmla="*/ 175129 w 513795"/>
                <a:gd name="connsiteY0" fmla="*/ 728134 h 728134"/>
                <a:gd name="connsiteX1" fmla="*/ 14262 w 513795"/>
                <a:gd name="connsiteY1" fmla="*/ 457200 h 728134"/>
                <a:gd name="connsiteX2" fmla="*/ 496862 w 513795"/>
                <a:gd name="connsiteY2" fmla="*/ 499534 h 728134"/>
                <a:gd name="connsiteX3" fmla="*/ 225929 w 513795"/>
                <a:gd name="connsiteY3" fmla="*/ 177800 h 728134"/>
                <a:gd name="connsiteX4" fmla="*/ 513795 w 513795"/>
                <a:gd name="connsiteY4" fmla="*/ 0 h 7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795" h="728134">
                  <a:moveTo>
                    <a:pt x="175129" y="728134"/>
                  </a:moveTo>
                  <a:cubicBezTo>
                    <a:pt x="67884" y="611717"/>
                    <a:pt x="-39360" y="495300"/>
                    <a:pt x="14262" y="457200"/>
                  </a:cubicBezTo>
                  <a:cubicBezTo>
                    <a:pt x="67884" y="419100"/>
                    <a:pt x="461584" y="546101"/>
                    <a:pt x="496862" y="499534"/>
                  </a:cubicBezTo>
                  <a:cubicBezTo>
                    <a:pt x="532140" y="452967"/>
                    <a:pt x="223107" y="261056"/>
                    <a:pt x="225929" y="177800"/>
                  </a:cubicBezTo>
                  <a:cubicBezTo>
                    <a:pt x="228751" y="94544"/>
                    <a:pt x="371273" y="47272"/>
                    <a:pt x="513795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2215442-E8DE-4609-9FC4-86641B80A92C}"/>
                </a:ext>
              </a:extLst>
            </p:cNvPr>
            <p:cNvSpPr/>
            <p:nvPr/>
          </p:nvSpPr>
          <p:spPr>
            <a:xfrm>
              <a:off x="9518647" y="4845792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1125483D-5AE0-44E7-8FE6-2D2F5248FC3A}"/>
                </a:ext>
              </a:extLst>
            </p:cNvPr>
            <p:cNvSpPr/>
            <p:nvPr/>
          </p:nvSpPr>
          <p:spPr>
            <a:xfrm>
              <a:off x="10462621" y="4959075"/>
              <a:ext cx="268876" cy="260839"/>
            </a:xfrm>
            <a:prstGeom prst="plus">
              <a:avLst>
                <a:gd name="adj" fmla="val 3798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2BAED91-7498-4734-80A0-EB69CDC0F538}"/>
                </a:ext>
              </a:extLst>
            </p:cNvPr>
            <p:cNvSpPr/>
            <p:nvPr/>
          </p:nvSpPr>
          <p:spPr>
            <a:xfrm rot="20506864">
              <a:off x="11031335" y="4026673"/>
              <a:ext cx="306247" cy="897466"/>
            </a:xfrm>
            <a:custGeom>
              <a:avLst/>
              <a:gdLst>
                <a:gd name="connsiteX0" fmla="*/ 196211 w 306247"/>
                <a:gd name="connsiteY0" fmla="*/ 897466 h 897466"/>
                <a:gd name="connsiteX1" fmla="*/ 297811 w 306247"/>
                <a:gd name="connsiteY1" fmla="*/ 575733 h 897466"/>
                <a:gd name="connsiteX2" fmla="*/ 1478 w 306247"/>
                <a:gd name="connsiteY2" fmla="*/ 406400 h 897466"/>
                <a:gd name="connsiteX3" fmla="*/ 204678 w 306247"/>
                <a:gd name="connsiteY3" fmla="*/ 0 h 89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247" h="897466">
                  <a:moveTo>
                    <a:pt x="196211" y="897466"/>
                  </a:moveTo>
                  <a:cubicBezTo>
                    <a:pt x="263239" y="777521"/>
                    <a:pt x="330267" y="657577"/>
                    <a:pt x="297811" y="575733"/>
                  </a:cubicBezTo>
                  <a:cubicBezTo>
                    <a:pt x="265356" y="493889"/>
                    <a:pt x="17000" y="502355"/>
                    <a:pt x="1478" y="406400"/>
                  </a:cubicBezTo>
                  <a:cubicBezTo>
                    <a:pt x="-14044" y="310445"/>
                    <a:pt x="95317" y="155222"/>
                    <a:pt x="204678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B7DDFB8-1E5D-41BF-8715-0EF1A641D2C5}"/>
                </a:ext>
              </a:extLst>
            </p:cNvPr>
            <p:cNvSpPr/>
            <p:nvPr/>
          </p:nvSpPr>
          <p:spPr>
            <a:xfrm>
              <a:off x="10985498" y="4863806"/>
              <a:ext cx="584201" cy="574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77D1708-7CE6-40A5-97F7-984E4EA160DC}"/>
              </a:ext>
            </a:extLst>
          </p:cNvPr>
          <p:cNvSpPr/>
          <p:nvPr/>
        </p:nvSpPr>
        <p:spPr>
          <a:xfrm>
            <a:off x="10278501" y="3110514"/>
            <a:ext cx="518613" cy="507654"/>
          </a:xfrm>
          <a:prstGeom prst="downArrow">
            <a:avLst/>
          </a:prstGeom>
          <a:solidFill>
            <a:srgbClr val="0CEAC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C77B0B5-7B43-4BD8-90B4-234725C79369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E47A49-ADBD-42E5-8C7B-86D4331C0BB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518236-C351-4A1A-8CAF-849B80E2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5A05D19-5EF8-49E2-9CC2-0C8F04851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9C849DD8-DB4B-4378-8684-416546F0430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139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6472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conclusion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6" y="6390222"/>
            <a:ext cx="397933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A206D8D-9455-4A3A-82F1-680772F9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4" b="8460"/>
          <a:stretch/>
        </p:blipFill>
        <p:spPr>
          <a:xfrm>
            <a:off x="5792923" y="1621896"/>
            <a:ext cx="6041750" cy="43920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8B90F82-340F-4AD0-83E5-AC8E8809CDA2}"/>
              </a:ext>
            </a:extLst>
          </p:cNvPr>
          <p:cNvSpPr txBox="1"/>
          <p:nvPr/>
        </p:nvSpPr>
        <p:spPr>
          <a:xfrm>
            <a:off x="357327" y="2909999"/>
            <a:ext cx="5097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</a:rPr>
              <a:t>We are one step closer to a world where robots can seamlessly and safely assist us in our daily lives!</a:t>
            </a:r>
            <a:endParaRPr lang="zh-TW" alt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+mn-ea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B24A5F6-EEE1-430A-B5D5-208526BA406F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EBC2F5-B377-4A04-BE18-B00BA7B055F6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9DDA1A79-49EC-433D-857F-601B12F60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D0F37B5-FB5D-4F44-A3FB-B7E906844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4" name="文字方塊 19">
                <a:extLst>
                  <a:ext uri="{FF2B5EF4-FFF2-40B4-BE49-F238E27FC236}">
                    <a16:creationId xmlns:a16="http://schemas.microsoft.com/office/drawing/2014/main" id="{B266407C-78A2-4F76-9965-5A86FC079836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06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3565070" y="1603706"/>
            <a:ext cx="3774925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Introduction</a:t>
            </a:r>
            <a:endParaRPr lang="zh-TW" altLang="en-US" sz="28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565071" y="2805435"/>
            <a:ext cx="3774925" cy="823565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Method</a:t>
            </a:r>
            <a:endParaRPr lang="zh-TW" altLang="en-US" sz="28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3565071" y="4083122"/>
            <a:ext cx="3774924" cy="820149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</a:t>
            </a:r>
            <a:endParaRPr lang="zh-TW" altLang="en-US" sz="28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3565071" y="5357393"/>
            <a:ext cx="3774924" cy="826983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Conclusion</a:t>
            </a:r>
            <a:endParaRPr lang="zh-TW" altLang="en-US" sz="28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07534" y="140583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29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907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1476820"/>
            <a:ext cx="5185042" cy="416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Have  you ever…?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Seen service robots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Used cleaning robots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Military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7191614" y="1442944"/>
            <a:ext cx="1544506" cy="203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666" y="1387302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40" y="3617719"/>
            <a:ext cx="2593094" cy="1944821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85" y="3555940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0564F1-DEDA-4A6B-A223-A22920A36554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62EB8F-7AD8-4AE0-9AF5-912A9817734A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457E9B-79EA-4D8D-A989-4B34E8D9F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ED36755-9F6E-4CCF-9615-492819C5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2" name="文字方塊 19">
                <a:extLst>
                  <a:ext uri="{FF2B5EF4-FFF2-40B4-BE49-F238E27FC236}">
                    <a16:creationId xmlns:a16="http://schemas.microsoft.com/office/drawing/2014/main" id="{10417A6A-4F6A-402B-BB72-72B5B8AA92AD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4525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70B7B7B-79E8-41FA-8DCC-56FC7583E5C0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6F5B8C-BF01-41EE-A0E0-5FAF41FAAA54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F03F2-2EDB-4384-94A1-6BAE80D33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FEDE2E75-258D-4F1B-82EB-B2DAEB78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6" name="文字方塊 19">
                <a:extLst>
                  <a:ext uri="{FF2B5EF4-FFF2-40B4-BE49-F238E27FC236}">
                    <a16:creationId xmlns:a16="http://schemas.microsoft.com/office/drawing/2014/main" id="{A7CFD1E7-5758-4827-9441-F87D9080FB3E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375779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1661722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6B536D8-12A9-4DED-ADC2-5FA41CD55393}"/>
              </a:ext>
            </a:extLst>
          </p:cNvPr>
          <p:cNvGrpSpPr/>
          <p:nvPr/>
        </p:nvGrpSpPr>
        <p:grpSpPr>
          <a:xfrm>
            <a:off x="7926589" y="2717386"/>
            <a:ext cx="2997198" cy="3475980"/>
            <a:chOff x="7926589" y="2717386"/>
            <a:chExt cx="2997198" cy="3475980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B5054CA-8148-4BEE-B996-E0F6E85B0FCC}"/>
                </a:ext>
              </a:extLst>
            </p:cNvPr>
            <p:cNvGrpSpPr/>
            <p:nvPr/>
          </p:nvGrpSpPr>
          <p:grpSpPr>
            <a:xfrm>
              <a:off x="7926589" y="3373966"/>
              <a:ext cx="2997198" cy="2819400"/>
              <a:chOff x="7713133" y="3352800"/>
              <a:chExt cx="2997198" cy="2819400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7049A4D3-6E61-4323-898E-4A95913063D1}"/>
                  </a:ext>
                </a:extLst>
              </p:cNvPr>
              <p:cNvSpPr/>
              <p:nvPr/>
            </p:nvSpPr>
            <p:spPr>
              <a:xfrm>
                <a:off x="7713133" y="3352800"/>
                <a:ext cx="2997198" cy="2819400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C96B10-E5D0-470E-AC2D-90645208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5167" y="3398170"/>
                <a:ext cx="2622243" cy="2622243"/>
              </a:xfrm>
              <a:prstGeom prst="rect">
                <a:avLst/>
              </a:prstGeom>
            </p:spPr>
          </p:pic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A74F9A-BF03-41AF-B0C9-05BEF8785F9B}"/>
                </a:ext>
              </a:extLst>
            </p:cNvPr>
            <p:cNvSpPr txBox="1"/>
            <p:nvPr/>
          </p:nvSpPr>
          <p:spPr>
            <a:xfrm>
              <a:off x="8847669" y="2717386"/>
              <a:ext cx="1278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robot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3ADD694-CAB5-4330-AB46-26C560F0BE1E}"/>
              </a:ext>
            </a:extLst>
          </p:cNvPr>
          <p:cNvGrpSpPr/>
          <p:nvPr/>
        </p:nvGrpSpPr>
        <p:grpSpPr>
          <a:xfrm>
            <a:off x="873850" y="3230357"/>
            <a:ext cx="6519342" cy="2779182"/>
            <a:chOff x="347133" y="3246377"/>
            <a:chExt cx="6519342" cy="2779182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2AC1A28C-1055-4B6D-920D-87FB4E4822BD}"/>
                </a:ext>
              </a:extLst>
            </p:cNvPr>
            <p:cNvSpPr/>
            <p:nvPr/>
          </p:nvSpPr>
          <p:spPr>
            <a:xfrm>
              <a:off x="492292" y="4987380"/>
              <a:ext cx="2713570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3.Making decision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66090C56-2A9B-4B12-8AE0-9FE4BE9FD854}"/>
                </a:ext>
              </a:extLst>
            </p:cNvPr>
            <p:cNvSpPr/>
            <p:nvPr/>
          </p:nvSpPr>
          <p:spPr>
            <a:xfrm>
              <a:off x="2583559" y="39631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1.Observation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A80E435-856E-4D10-ADB8-A6CBFB6A1E19}"/>
                </a:ext>
              </a:extLst>
            </p:cNvPr>
            <p:cNvSpPr/>
            <p:nvPr/>
          </p:nvSpPr>
          <p:spPr>
            <a:xfrm>
              <a:off x="3946694" y="5200033"/>
              <a:ext cx="2582336" cy="64611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2.Prediction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CB4F9C7-1C9A-4D62-84AE-06E6F022D944}"/>
                </a:ext>
              </a:extLst>
            </p:cNvPr>
            <p:cNvSpPr/>
            <p:nvPr/>
          </p:nvSpPr>
          <p:spPr>
            <a:xfrm>
              <a:off x="5237862" y="4304001"/>
              <a:ext cx="482600" cy="838826"/>
            </a:xfrm>
            <a:custGeom>
              <a:avLst/>
              <a:gdLst>
                <a:gd name="connsiteX0" fmla="*/ 0 w 482600"/>
                <a:gd name="connsiteY0" fmla="*/ 0 h 838826"/>
                <a:gd name="connsiteX1" fmla="*/ 381000 w 482600"/>
                <a:gd name="connsiteY1" fmla="*/ 338666 h 838826"/>
                <a:gd name="connsiteX2" fmla="*/ 465667 w 482600"/>
                <a:gd name="connsiteY2" fmla="*/ 804333 h 838826"/>
                <a:gd name="connsiteX3" fmla="*/ 482600 w 482600"/>
                <a:gd name="connsiteY3" fmla="*/ 804333 h 83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600" h="838826">
                  <a:moveTo>
                    <a:pt x="0" y="0"/>
                  </a:moveTo>
                  <a:cubicBezTo>
                    <a:pt x="151694" y="102305"/>
                    <a:pt x="303389" y="204611"/>
                    <a:pt x="381000" y="338666"/>
                  </a:cubicBezTo>
                  <a:cubicBezTo>
                    <a:pt x="458611" y="472722"/>
                    <a:pt x="465667" y="804333"/>
                    <a:pt x="465667" y="804333"/>
                  </a:cubicBezTo>
                  <a:cubicBezTo>
                    <a:pt x="482600" y="881944"/>
                    <a:pt x="482600" y="804333"/>
                    <a:pt x="482600" y="804333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1E16E442-349D-4DEC-A638-E6666D7638F3}"/>
                </a:ext>
              </a:extLst>
            </p:cNvPr>
            <p:cNvSpPr/>
            <p:nvPr/>
          </p:nvSpPr>
          <p:spPr>
            <a:xfrm>
              <a:off x="3271477" y="5362068"/>
              <a:ext cx="584200" cy="271425"/>
            </a:xfrm>
            <a:custGeom>
              <a:avLst/>
              <a:gdLst>
                <a:gd name="connsiteX0" fmla="*/ 584200 w 584200"/>
                <a:gd name="connsiteY0" fmla="*/ 270934 h 271425"/>
                <a:gd name="connsiteX1" fmla="*/ 220134 w 584200"/>
                <a:gd name="connsiteY1" fmla="*/ 228600 h 271425"/>
                <a:gd name="connsiteX2" fmla="*/ 0 w 584200"/>
                <a:gd name="connsiteY2" fmla="*/ 0 h 2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271425">
                  <a:moveTo>
                    <a:pt x="584200" y="270934"/>
                  </a:moveTo>
                  <a:cubicBezTo>
                    <a:pt x="450850" y="272345"/>
                    <a:pt x="317501" y="273756"/>
                    <a:pt x="220134" y="228600"/>
                  </a:cubicBezTo>
                  <a:cubicBezTo>
                    <a:pt x="122767" y="183444"/>
                    <a:pt x="61383" y="91722"/>
                    <a:pt x="0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06BA601D-152C-4AA6-B606-F8287BDF0019}"/>
                </a:ext>
              </a:extLst>
            </p:cNvPr>
            <p:cNvSpPr/>
            <p:nvPr/>
          </p:nvSpPr>
          <p:spPr>
            <a:xfrm>
              <a:off x="1690329" y="4270134"/>
              <a:ext cx="745067" cy="592667"/>
            </a:xfrm>
            <a:custGeom>
              <a:avLst/>
              <a:gdLst>
                <a:gd name="connsiteX0" fmla="*/ 0 w 745067"/>
                <a:gd name="connsiteY0" fmla="*/ 592667 h 592667"/>
                <a:gd name="connsiteX1" fmla="*/ 211667 w 745067"/>
                <a:gd name="connsiteY1" fmla="*/ 143933 h 592667"/>
                <a:gd name="connsiteX2" fmla="*/ 745067 w 7450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067" h="592667">
                  <a:moveTo>
                    <a:pt x="0" y="592667"/>
                  </a:moveTo>
                  <a:cubicBezTo>
                    <a:pt x="43744" y="417689"/>
                    <a:pt x="87489" y="242711"/>
                    <a:pt x="211667" y="143933"/>
                  </a:cubicBezTo>
                  <a:cubicBezTo>
                    <a:pt x="335845" y="45155"/>
                    <a:pt x="540456" y="22577"/>
                    <a:pt x="745067" y="0"/>
                  </a:cubicBezTo>
                </a:path>
              </a:pathLst>
            </a:custGeom>
            <a:noFill/>
            <a:ln w="76200">
              <a:solidFill>
                <a:srgbClr val="00FF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519B7BB-39D6-4FAA-BF58-98326EF299DD}"/>
                </a:ext>
              </a:extLst>
            </p:cNvPr>
            <p:cNvSpPr txBox="1"/>
            <p:nvPr/>
          </p:nvSpPr>
          <p:spPr>
            <a:xfrm>
              <a:off x="2997198" y="3246377"/>
              <a:ext cx="23283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rgbClr val="00FFCC"/>
                  </a:solidFill>
                </a:rPr>
                <a:t>algorithm</a:t>
              </a:r>
              <a:endParaRPr lang="zh-TW" altLang="en-US" sz="3200" dirty="0">
                <a:solidFill>
                  <a:srgbClr val="00FFCC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36FF56-3F52-4876-992B-0517F383EE69}"/>
                </a:ext>
              </a:extLst>
            </p:cNvPr>
            <p:cNvSpPr/>
            <p:nvPr/>
          </p:nvSpPr>
          <p:spPr>
            <a:xfrm>
              <a:off x="347133" y="3815132"/>
              <a:ext cx="6519342" cy="2210427"/>
            </a:xfrm>
            <a:prstGeom prst="roundRect">
              <a:avLst/>
            </a:prstGeom>
            <a:noFill/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925744" y="4339222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636934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6028765" y="1697463"/>
            <a:ext cx="3306209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5999129" y="2121128"/>
            <a:ext cx="571873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Assume that obstacles are linear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Evaluate the obstacles’ moving trend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7250215" y="4165835"/>
            <a:ext cx="3216564" cy="1776029"/>
            <a:chOff x="2379132" y="512580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2379132" y="5125805"/>
              <a:ext cx="3216564" cy="17760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2522896" y="5310554"/>
              <a:ext cx="2929029" cy="1417185"/>
              <a:chOff x="3077631" y="5341987"/>
              <a:chExt cx="2424108" cy="1092202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4832873" y="5773789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4244439" y="556211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3651774" y="5409721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3077631" y="5341987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27554" y="5943124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5213" y="586691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86423" y="5866924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540" y="5871152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741" y="564982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9542" y="5477052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7071" y="5469788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AE7C1F-6EDC-45E3-8C76-B1072601D7C5}"/>
              </a:ext>
            </a:extLst>
          </p:cNvPr>
          <p:cNvGrpSpPr/>
          <p:nvPr/>
        </p:nvGrpSpPr>
        <p:grpSpPr>
          <a:xfrm>
            <a:off x="769941" y="1661614"/>
            <a:ext cx="4645902" cy="2111650"/>
            <a:chOff x="897464" y="1661614"/>
            <a:chExt cx="5827375" cy="211165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B94ABBB-73A8-486A-8C00-5DA7819EC7C2}"/>
                </a:ext>
              </a:extLst>
            </p:cNvPr>
            <p:cNvSpPr txBox="1"/>
            <p:nvPr/>
          </p:nvSpPr>
          <p:spPr>
            <a:xfrm>
              <a:off x="897464" y="2087418"/>
              <a:ext cx="5827375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Detect environment by Robot’s sensors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Process signals by filter </a:t>
              </a:r>
              <a:endPara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013A170-8619-4702-A27F-C98195A29B72}"/>
                </a:ext>
              </a:extLst>
            </p:cNvPr>
            <p:cNvSpPr txBox="1"/>
            <p:nvPr/>
          </p:nvSpPr>
          <p:spPr>
            <a:xfrm>
              <a:off x="897464" y="1661614"/>
              <a:ext cx="493559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Step1: Observation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EB11B59-424E-480C-839C-E114B62EBBF1}"/>
              </a:ext>
            </a:extLst>
          </p:cNvPr>
          <p:cNvCxnSpPr>
            <a:cxnSpLocks/>
          </p:cNvCxnSpPr>
          <p:nvPr/>
        </p:nvCxnSpPr>
        <p:spPr>
          <a:xfrm>
            <a:off x="5587999" y="2144526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247B888-4993-47A0-81C6-27E092A4B43C}"/>
              </a:ext>
            </a:extLst>
          </p:cNvPr>
          <p:cNvGrpSpPr/>
          <p:nvPr/>
        </p:nvGrpSpPr>
        <p:grpSpPr>
          <a:xfrm>
            <a:off x="702513" y="4067574"/>
            <a:ext cx="4474356" cy="1749067"/>
            <a:chOff x="897465" y="3976249"/>
            <a:chExt cx="4474356" cy="17490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B493C8-DF7F-47AA-AC7B-C483DAE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465" y="3976249"/>
              <a:ext cx="4474356" cy="1749067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F297746-D736-4359-8D41-AE3B7BC70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405" y="4475380"/>
              <a:ext cx="115862" cy="15588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7C38536-6E5C-434B-A752-BBC0315EF850}"/>
                </a:ext>
              </a:extLst>
            </p:cNvPr>
            <p:cNvSpPr txBox="1"/>
            <p:nvPr/>
          </p:nvSpPr>
          <p:spPr>
            <a:xfrm>
              <a:off x="1623381" y="4167769"/>
              <a:ext cx="335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Signal detected by sensors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AC7675D9-DF17-4C9D-AD92-11C6C1E3B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8867" y="4795024"/>
              <a:ext cx="67733" cy="28290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B25B261-EF8D-495D-BF55-D127DFFF51CD}"/>
                </a:ext>
              </a:extLst>
            </p:cNvPr>
            <p:cNvSpPr txBox="1"/>
            <p:nvPr/>
          </p:nvSpPr>
          <p:spPr>
            <a:xfrm>
              <a:off x="1802653" y="5046431"/>
              <a:ext cx="33542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Signal processed by filter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AFE448-B1EB-43AD-A04F-9A2AD7905F89}"/>
              </a:ext>
            </a:extLst>
          </p:cNvPr>
          <p:cNvSpPr txBox="1"/>
          <p:nvPr/>
        </p:nvSpPr>
        <p:spPr>
          <a:xfrm>
            <a:off x="6735703" y="3775428"/>
            <a:ext cx="4078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FFCC"/>
                </a:solidFill>
              </a:rPr>
              <a:t>Potential obstacle’s future position</a:t>
            </a:r>
            <a:endParaRPr lang="zh-TW" altLang="en-US" sz="2000" dirty="0">
              <a:solidFill>
                <a:srgbClr val="00FFCC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5671532-1D0E-42EC-84E3-964E862ADC9C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EBD5876-2D82-48E9-9EC3-58668A2BAD2C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3F0F0274-655E-4BAD-9262-E1636874A7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122933-1D9B-4F5F-B22E-9B2489D62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3" name="文字方塊 19">
                <a:extLst>
                  <a:ext uri="{FF2B5EF4-FFF2-40B4-BE49-F238E27FC236}">
                    <a16:creationId xmlns:a16="http://schemas.microsoft.com/office/drawing/2014/main" id="{7029DC93-4EF4-4303-9A06-3D41A5EFA9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77808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reduce the chance of hitting obstacles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FD8AA001-A378-45EA-A940-554139659A12}"/>
              </a:ext>
            </a:extLst>
          </p:cNvPr>
          <p:cNvSpPr/>
          <p:nvPr/>
        </p:nvSpPr>
        <p:spPr>
          <a:xfrm>
            <a:off x="6333065" y="1352271"/>
            <a:ext cx="5664201" cy="50379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09B3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E3723E0-2794-40E9-9598-698AE6C28CEC}"/>
              </a:ext>
            </a:extLst>
          </p:cNvPr>
          <p:cNvSpPr/>
          <p:nvPr/>
        </p:nvSpPr>
        <p:spPr>
          <a:xfrm flipH="1">
            <a:off x="9168762" y="2121572"/>
            <a:ext cx="46856" cy="2609512"/>
          </a:xfrm>
          <a:custGeom>
            <a:avLst/>
            <a:gdLst>
              <a:gd name="connsiteX0" fmla="*/ 0 w 33867"/>
              <a:gd name="connsiteY0" fmla="*/ 1481667 h 1481667"/>
              <a:gd name="connsiteX1" fmla="*/ 33867 w 33867"/>
              <a:gd name="connsiteY1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67" h="1481667">
                <a:moveTo>
                  <a:pt x="0" y="1481667"/>
                </a:moveTo>
                <a:lnTo>
                  <a:pt x="33867" y="0"/>
                </a:ln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A95C304-1BFA-4708-8000-3241233AFAED}"/>
              </a:ext>
            </a:extLst>
          </p:cNvPr>
          <p:cNvSpPr/>
          <p:nvPr/>
        </p:nvSpPr>
        <p:spPr>
          <a:xfrm>
            <a:off x="7135620" y="2549995"/>
            <a:ext cx="1985644" cy="2181089"/>
          </a:xfrm>
          <a:custGeom>
            <a:avLst/>
            <a:gdLst>
              <a:gd name="connsiteX0" fmla="*/ 533400 w 533400"/>
              <a:gd name="connsiteY0" fmla="*/ 1117600 h 1117600"/>
              <a:gd name="connsiteX1" fmla="*/ 440267 w 533400"/>
              <a:gd name="connsiteY1" fmla="*/ 601134 h 1117600"/>
              <a:gd name="connsiteX2" fmla="*/ 0 w 5334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117600">
                <a:moveTo>
                  <a:pt x="533400" y="1117600"/>
                </a:moveTo>
                <a:cubicBezTo>
                  <a:pt x="531283" y="952500"/>
                  <a:pt x="529167" y="787401"/>
                  <a:pt x="440267" y="601134"/>
                </a:cubicBezTo>
                <a:cubicBezTo>
                  <a:pt x="351367" y="414867"/>
                  <a:pt x="175683" y="207433"/>
                  <a:pt x="0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EC540ECC-8443-4EF8-8C70-75D0F619B151}"/>
              </a:ext>
            </a:extLst>
          </p:cNvPr>
          <p:cNvSpPr/>
          <p:nvPr/>
        </p:nvSpPr>
        <p:spPr>
          <a:xfrm>
            <a:off x="6860049" y="1986075"/>
            <a:ext cx="560022" cy="47423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0CC491-E5B6-476F-BA49-CC26519F6A9F}"/>
              </a:ext>
            </a:extLst>
          </p:cNvPr>
          <p:cNvSpPr txBox="1"/>
          <p:nvPr/>
        </p:nvSpPr>
        <p:spPr>
          <a:xfrm>
            <a:off x="6800093" y="1530723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FFCC"/>
                </a:solidFill>
              </a:rPr>
              <a:t>goal</a:t>
            </a:r>
            <a:endParaRPr lang="zh-TW" altLang="en-US" sz="2800" dirty="0">
              <a:solidFill>
                <a:srgbClr val="00FFCC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15F61F9-5524-415F-BBA0-C7E923650CC4}"/>
              </a:ext>
            </a:extLst>
          </p:cNvPr>
          <p:cNvSpPr/>
          <p:nvPr/>
        </p:nvSpPr>
        <p:spPr>
          <a:xfrm>
            <a:off x="8424974" y="2632540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option2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98249C7-E79F-4702-B3E7-BEC474AB60BB}"/>
              </a:ext>
            </a:extLst>
          </p:cNvPr>
          <p:cNvSpPr/>
          <p:nvPr/>
        </p:nvSpPr>
        <p:spPr>
          <a:xfrm>
            <a:off x="7312590" y="3352327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option3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32" name="L 圖案 31">
            <a:extLst>
              <a:ext uri="{FF2B5EF4-FFF2-40B4-BE49-F238E27FC236}">
                <a16:creationId xmlns:a16="http://schemas.microsoft.com/office/drawing/2014/main" id="{32239CB2-5CA8-41CD-A272-BF2077AC7CB4}"/>
              </a:ext>
            </a:extLst>
          </p:cNvPr>
          <p:cNvSpPr/>
          <p:nvPr/>
        </p:nvSpPr>
        <p:spPr>
          <a:xfrm rot="18832277">
            <a:off x="7439231" y="2937602"/>
            <a:ext cx="605761" cy="311087"/>
          </a:xfrm>
          <a:prstGeom prst="corner">
            <a:avLst>
              <a:gd name="adj1" fmla="val 25727"/>
              <a:gd name="adj2" fmla="val 25727"/>
            </a:avLst>
          </a:prstGeom>
          <a:solidFill>
            <a:srgbClr val="02BF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六邊形 38">
            <a:extLst>
              <a:ext uri="{FF2B5EF4-FFF2-40B4-BE49-F238E27FC236}">
                <a16:creationId xmlns:a16="http://schemas.microsoft.com/office/drawing/2014/main" id="{7B35F4D5-52D4-49C9-B51F-78DAB21F78EB}"/>
              </a:ext>
            </a:extLst>
          </p:cNvPr>
          <p:cNvSpPr/>
          <p:nvPr/>
        </p:nvSpPr>
        <p:spPr>
          <a:xfrm>
            <a:off x="9682498" y="1508045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38" name="六邊形 37">
            <a:extLst>
              <a:ext uri="{FF2B5EF4-FFF2-40B4-BE49-F238E27FC236}">
                <a16:creationId xmlns:a16="http://schemas.microsoft.com/office/drawing/2014/main" id="{B31256E2-7D9C-49F6-988C-C911D002E821}"/>
              </a:ext>
            </a:extLst>
          </p:cNvPr>
          <p:cNvSpPr/>
          <p:nvPr/>
        </p:nvSpPr>
        <p:spPr>
          <a:xfrm>
            <a:off x="9990036" y="2033882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27" name="六邊形 26">
            <a:extLst>
              <a:ext uri="{FF2B5EF4-FFF2-40B4-BE49-F238E27FC236}">
                <a16:creationId xmlns:a16="http://schemas.microsoft.com/office/drawing/2014/main" id="{5A4D7CA8-D246-4917-87C7-B3AB479B7574}"/>
              </a:ext>
            </a:extLst>
          </p:cNvPr>
          <p:cNvSpPr/>
          <p:nvPr/>
        </p:nvSpPr>
        <p:spPr>
          <a:xfrm>
            <a:off x="10254827" y="2583296"/>
            <a:ext cx="1561460" cy="80576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obstacle</a:t>
            </a:r>
            <a:endParaRPr lang="zh-TW" altLang="en-US" sz="20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5D35C64-4EBB-4C24-8F18-E14AA53BD83F}"/>
              </a:ext>
            </a:extLst>
          </p:cNvPr>
          <p:cNvSpPr/>
          <p:nvPr/>
        </p:nvSpPr>
        <p:spPr>
          <a:xfrm rot="420547">
            <a:off x="9363636" y="3173432"/>
            <a:ext cx="1544880" cy="1621706"/>
          </a:xfrm>
          <a:custGeom>
            <a:avLst/>
            <a:gdLst>
              <a:gd name="connsiteX0" fmla="*/ 13988 w 581255"/>
              <a:gd name="connsiteY0" fmla="*/ 728133 h 728133"/>
              <a:gd name="connsiteX1" fmla="*/ 73255 w 581255"/>
              <a:gd name="connsiteY1" fmla="*/ 262467 h 728133"/>
              <a:gd name="connsiteX2" fmla="*/ 581255 w 581255"/>
              <a:gd name="connsiteY2" fmla="*/ 0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55" h="728133">
                <a:moveTo>
                  <a:pt x="13988" y="728133"/>
                </a:moveTo>
                <a:cubicBezTo>
                  <a:pt x="-3651" y="555977"/>
                  <a:pt x="-21290" y="383822"/>
                  <a:pt x="73255" y="262467"/>
                </a:cubicBezTo>
                <a:cubicBezTo>
                  <a:pt x="167800" y="141111"/>
                  <a:pt x="479655" y="47978"/>
                  <a:pt x="581255" y="0"/>
                </a:cubicBezTo>
              </a:path>
            </a:pathLst>
          </a:custGeom>
          <a:noFill/>
          <a:ln w="57150">
            <a:solidFill>
              <a:srgbClr val="00FF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6FD784D-8CEC-4D7B-98DE-985DB695AE68}"/>
              </a:ext>
            </a:extLst>
          </p:cNvPr>
          <p:cNvSpPr/>
          <p:nvPr/>
        </p:nvSpPr>
        <p:spPr>
          <a:xfrm>
            <a:off x="9576440" y="3607018"/>
            <a:ext cx="1159934" cy="30926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9B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9B393"/>
                </a:solidFill>
              </a:rPr>
              <a:t>option1</a:t>
            </a:r>
            <a:endParaRPr lang="zh-TW" altLang="en-US" dirty="0">
              <a:solidFill>
                <a:srgbClr val="09B393"/>
              </a:solidFill>
            </a:endParaRPr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733A841B-F5E9-4C75-A401-2BB8C08E9632}"/>
              </a:ext>
            </a:extLst>
          </p:cNvPr>
          <p:cNvSpPr/>
          <p:nvPr/>
        </p:nvSpPr>
        <p:spPr>
          <a:xfrm rot="18975614">
            <a:off x="9815335" y="3223381"/>
            <a:ext cx="493434" cy="502183"/>
          </a:xfrm>
          <a:prstGeom prst="plus">
            <a:avLst>
              <a:gd name="adj" fmla="val 387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83E784E-3C43-4D3C-B310-817BD85850FC}"/>
              </a:ext>
            </a:extLst>
          </p:cNvPr>
          <p:cNvCxnSpPr/>
          <p:nvPr/>
        </p:nvCxnSpPr>
        <p:spPr>
          <a:xfrm>
            <a:off x="9990036" y="2053943"/>
            <a:ext cx="473192" cy="932237"/>
          </a:xfrm>
          <a:prstGeom prst="straightConnector1">
            <a:avLst/>
          </a:prstGeom>
          <a:ln w="38100">
            <a:solidFill>
              <a:srgbClr val="09B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70B05D-C3A4-44FF-81EC-057D9460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85" y="4681627"/>
            <a:ext cx="1383801" cy="138380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E2A78CA3-DCEB-4B34-8901-9C1D162DDC21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B32FB24-5083-432A-9150-0FCEC7DF599D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B8CA8DF-56F9-40E7-ADE3-97C0A60CC9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CB8BC60-3FC3-4091-B4F1-1F802A92B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40" name="文字方塊 19">
                <a:extLst>
                  <a:ext uri="{FF2B5EF4-FFF2-40B4-BE49-F238E27FC236}">
                    <a16:creationId xmlns:a16="http://schemas.microsoft.com/office/drawing/2014/main" id="{0C95498E-6C2F-4166-A62A-CCC28662B017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6434668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462889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steer / move 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steer / move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FC2BADC-EB7C-46ED-A34E-930FBC88DAAA}"/>
              </a:ext>
            </a:extLst>
          </p:cNvPr>
          <p:cNvGrpSpPr/>
          <p:nvPr/>
        </p:nvGrpSpPr>
        <p:grpSpPr>
          <a:xfrm>
            <a:off x="2148537" y="3773633"/>
            <a:ext cx="3702926" cy="2391644"/>
            <a:chOff x="2190870" y="3853137"/>
            <a:chExt cx="3702926" cy="239164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D4227-D8F7-42FE-9A0C-2892F8B22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8164962-9448-44CB-9FD1-18DB88176784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2386868-649A-4293-B429-2D8E7292343F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A1A645D-03A0-4CEE-8858-140C5A54DBBE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1E204F4-42C9-4FA2-ABFE-99B25C225A26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38F8BF3-49A1-4AE8-BC0D-AA0E4BF1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68" y="1951027"/>
            <a:ext cx="3714750" cy="352425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BF5933B-6CEB-47FF-A1F8-9A3A5FBB5EF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41675E-CC6A-4BEC-818A-E76F34F36838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2B4B84B-4314-431E-AD5F-CC9DB3077B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C9A5B52-F069-4B21-9137-4E536E305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CC791271-8F43-433A-BCD2-60CD4838EE9C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0" y="296333"/>
            <a:ext cx="5003800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51" y="1467545"/>
            <a:ext cx="5344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the GBM from point A to point B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Encounter obstacles in different directions and speeds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Record time cost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Assumption</a:t>
            </a:r>
            <a:r>
              <a:rPr lang="en-US" altLang="zh-TW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 2D plane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Every obstacles is well detected </a:t>
            </a:r>
          </a:p>
          <a:p>
            <a:r>
              <a:rPr lang="en-US" altLang="zh-TW" sz="2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Wheel skid is ignored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6013396-6FC5-4534-965D-954B2B0D591F}"/>
              </a:ext>
            </a:extLst>
          </p:cNvPr>
          <p:cNvGrpSpPr/>
          <p:nvPr/>
        </p:nvGrpSpPr>
        <p:grpSpPr>
          <a:xfrm>
            <a:off x="6172202" y="1582105"/>
            <a:ext cx="5685365" cy="2351170"/>
            <a:chOff x="6172202" y="1498968"/>
            <a:chExt cx="5685365" cy="235117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BB366B58-BA6D-4AD1-9375-1EE87D44BDFB}"/>
                </a:ext>
              </a:extLst>
            </p:cNvPr>
            <p:cNvGrpSpPr/>
            <p:nvPr/>
          </p:nvGrpSpPr>
          <p:grpSpPr>
            <a:xfrm>
              <a:off x="6172202" y="1498968"/>
              <a:ext cx="5685365" cy="2351170"/>
              <a:chOff x="5831413" y="1822897"/>
              <a:chExt cx="5685365" cy="23511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29E4C04-2108-4A0F-8F0D-4A6F04A6730A}"/>
                  </a:ext>
                </a:extLst>
              </p:cNvPr>
              <p:cNvSpPr/>
              <p:nvPr/>
            </p:nvSpPr>
            <p:spPr>
              <a:xfrm>
                <a:off x="5831413" y="1822897"/>
                <a:ext cx="5666319" cy="235117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FF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6163F07-4BDD-47D7-A709-464CDF09B9F2}"/>
                  </a:ext>
                </a:extLst>
              </p:cNvPr>
              <p:cNvGrpSpPr/>
              <p:nvPr/>
            </p:nvGrpSpPr>
            <p:grpSpPr>
              <a:xfrm>
                <a:off x="7179729" y="2114189"/>
                <a:ext cx="1735670" cy="991127"/>
                <a:chOff x="6739464" y="2012589"/>
                <a:chExt cx="1735670" cy="991127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096B72AC-6FC0-47BC-BE79-7C23A52D4A0C}"/>
                    </a:ext>
                  </a:extLst>
                </p:cNvPr>
                <p:cNvSpPr/>
                <p:nvPr/>
              </p:nvSpPr>
              <p:spPr>
                <a:xfrm>
                  <a:off x="6739464" y="2012589"/>
                  <a:ext cx="1735670" cy="99112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6FE23F7-B93D-4FD6-85BA-AB2677583487}"/>
                    </a:ext>
                  </a:extLst>
                </p:cNvPr>
                <p:cNvSpPr/>
                <p:nvPr/>
              </p:nvSpPr>
              <p:spPr>
                <a:xfrm>
                  <a:off x="7899400" y="2385385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53E7ED6-B61F-4015-B65F-CF8485AB7098}"/>
                    </a:ext>
                  </a:extLst>
                </p:cNvPr>
                <p:cNvSpPr/>
                <p:nvPr/>
              </p:nvSpPr>
              <p:spPr>
                <a:xfrm>
                  <a:off x="6879165" y="2385384"/>
                  <a:ext cx="440267" cy="24553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9F509799-B35C-4ACD-A152-9D160762446E}"/>
                  </a:ext>
                </a:extLst>
              </p:cNvPr>
              <p:cNvSpPr/>
              <p:nvPr/>
            </p:nvSpPr>
            <p:spPr>
              <a:xfrm>
                <a:off x="9006415" y="2390461"/>
                <a:ext cx="594785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E48A16B-71D7-4D8E-A441-1AACE1FC243A}"/>
                  </a:ext>
                </a:extLst>
              </p:cNvPr>
              <p:cNvSpPr/>
              <p:nvPr/>
            </p:nvSpPr>
            <p:spPr>
              <a:xfrm>
                <a:off x="6203949" y="2532441"/>
                <a:ext cx="148166" cy="1546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FD911EE-0F72-4F4B-9578-655327BEA193}"/>
                  </a:ext>
                </a:extLst>
              </p:cNvPr>
              <p:cNvSpPr/>
              <p:nvPr/>
            </p:nvSpPr>
            <p:spPr>
              <a:xfrm>
                <a:off x="11072283" y="2532441"/>
                <a:ext cx="148166" cy="1546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A96DD8-1733-4FC1-89F9-ED3A998AC933}"/>
                  </a:ext>
                </a:extLst>
              </p:cNvPr>
              <p:cNvSpPr txBox="1"/>
              <p:nvPr/>
            </p:nvSpPr>
            <p:spPr>
              <a:xfrm>
                <a:off x="5956298" y="2138320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start</a:t>
                </a:r>
                <a:endParaRPr lang="zh-TW" altLang="en-US" sz="2000" dirty="0"/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3F1796-2442-4928-BCFA-4BAA5819630D}"/>
                  </a:ext>
                </a:extLst>
              </p:cNvPr>
              <p:cNvCxnSpPr>
                <a:cxnSpLocks/>
                <a:stCxn id="8" idx="6"/>
                <a:endCxn id="3" idx="1"/>
              </p:cNvCxnSpPr>
              <p:nvPr/>
            </p:nvCxnSpPr>
            <p:spPr>
              <a:xfrm>
                <a:off x="6352115" y="2609749"/>
                <a:ext cx="827614" cy="4"/>
              </a:xfrm>
              <a:prstGeom prst="line">
                <a:avLst/>
              </a:prstGeom>
              <a:ln w="28575">
                <a:solidFill>
                  <a:srgbClr val="09B39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C596706-AD3A-4044-BB3A-4488C042C0C4}"/>
                  </a:ext>
                </a:extLst>
              </p:cNvPr>
              <p:cNvSpPr txBox="1"/>
              <p:nvPr/>
            </p:nvSpPr>
            <p:spPr>
              <a:xfrm>
                <a:off x="10763243" y="2190406"/>
                <a:ext cx="753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goal</a:t>
                </a:r>
                <a:endParaRPr lang="zh-TW" altLang="en-US" sz="2000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467E3D5-E4E8-4AF5-BFFD-E4CA1DCA2DB0}"/>
                  </a:ext>
                </a:extLst>
              </p:cNvPr>
              <p:cNvSpPr/>
              <p:nvPr/>
            </p:nvSpPr>
            <p:spPr>
              <a:xfrm>
                <a:off x="10331449" y="3105316"/>
                <a:ext cx="889000" cy="914400"/>
              </a:xfrm>
              <a:prstGeom prst="ellips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C60FEEAD-167B-4345-A71D-63392026FADC}"/>
                  </a:ext>
                </a:extLst>
              </p:cNvPr>
              <p:cNvSpPr/>
              <p:nvPr/>
            </p:nvSpPr>
            <p:spPr>
              <a:xfrm rot="12960755">
                <a:off x="9721924" y="2886027"/>
                <a:ext cx="698349" cy="438577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D49EA59-8043-4414-B62C-7221DF73EA89}"/>
                  </a:ext>
                </a:extLst>
              </p:cNvPr>
              <p:cNvSpPr txBox="1"/>
              <p:nvPr/>
            </p:nvSpPr>
            <p:spPr>
              <a:xfrm>
                <a:off x="10270066" y="3360642"/>
                <a:ext cx="1159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obstacle</a:t>
                </a:r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B4E6B4E-A387-4102-AAFB-4F2E1CBA3779}"/>
                </a:ext>
              </a:extLst>
            </p:cNvPr>
            <p:cNvSpPr txBox="1"/>
            <p:nvPr/>
          </p:nvSpPr>
          <p:spPr>
            <a:xfrm>
              <a:off x="7841189" y="2427858"/>
              <a:ext cx="92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GBM</a:t>
              </a:r>
              <a:endParaRPr lang="zh-TW" altLang="en-US" dirty="0"/>
            </a:p>
          </p:txBody>
        </p:sp>
      </p:grpSp>
      <p:pic>
        <p:nvPicPr>
          <p:cNvPr id="31" name="ORCA_MPCl_4">
            <a:hlinkClick r:id="" action="ppaction://media"/>
            <a:extLst>
              <a:ext uri="{FF2B5EF4-FFF2-40B4-BE49-F238E27FC236}">
                <a16:creationId xmlns:a16="http://schemas.microsoft.com/office/drawing/2014/main" id="{5DA16E88-7DD8-491D-A40B-A68321EBD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17" t="30594" r="17864" b="39477"/>
          <a:stretch/>
        </p:blipFill>
        <p:spPr>
          <a:xfrm>
            <a:off x="6866994" y="4267836"/>
            <a:ext cx="4067185" cy="1368353"/>
          </a:xfrm>
          <a:prstGeom prst="rect">
            <a:avLst/>
          </a:prstGeom>
          <a:ln w="12700"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ED37F3D-4E0C-4667-B905-B4B2ED8BA7B7}"/>
              </a:ext>
            </a:extLst>
          </p:cNvPr>
          <p:cNvGrpSpPr/>
          <p:nvPr/>
        </p:nvGrpSpPr>
        <p:grpSpPr>
          <a:xfrm>
            <a:off x="9262533" y="136525"/>
            <a:ext cx="2810933" cy="668866"/>
            <a:chOff x="7780867" y="211667"/>
            <a:chExt cx="2810933" cy="66886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B44CB71-DE5D-4FEE-A5FB-C720DA9ABFC7}"/>
                </a:ext>
              </a:extLst>
            </p:cNvPr>
            <p:cNvSpPr/>
            <p:nvPr/>
          </p:nvSpPr>
          <p:spPr>
            <a:xfrm>
              <a:off x="7780867" y="211667"/>
              <a:ext cx="2810933" cy="6688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5D8D01E-0D72-4173-A3BD-EE46D8BCA1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641" y="307446"/>
              <a:ext cx="2334347" cy="468000"/>
              <a:chOff x="0" y="0"/>
              <a:chExt cx="4211517" cy="851040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296AF6E-BC3B-4D66-8FE8-6FD8B7041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0" y="0"/>
                <a:ext cx="1414440" cy="851040"/>
              </a:xfrm>
              <a:prstGeom prst="rect">
                <a:avLst/>
              </a:prstGeom>
            </p:spPr>
          </p:pic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AC5CB3C3-1487-4BE7-AFE0-0F31812F0783}"/>
                  </a:ext>
                </a:extLst>
              </p:cNvPr>
              <p:cNvSpPr txBox="1"/>
              <p:nvPr/>
            </p:nvSpPr>
            <p:spPr>
              <a:xfrm>
                <a:off x="2133502" y="40139"/>
                <a:ext cx="2078015" cy="492590"/>
              </a:xfrm>
              <a:prstGeom prst="rect">
                <a:avLst/>
              </a:prstGeom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algn="ctr" hangingPunct="0">
                  <a:lnSpc>
                    <a:spcPts val="1585"/>
                  </a:lnSpc>
                </a:pPr>
                <a:r>
                  <a:rPr lang="en-US" sz="1300" b="1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National Taiwan University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ts val="1585"/>
                  </a:lnSpc>
                </a:pPr>
                <a:r>
                  <a:rPr lang="en-US" sz="1150" kern="150" dirty="0">
                    <a:effectLst/>
                    <a:latin typeface="Noto Sans CJK TC Regular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System Optimization Laboratory</a:t>
                </a:r>
                <a:endParaRPr lang="zh-TW" sz="1200" kern="15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2567</TotalTime>
  <Words>579</Words>
  <Application>Microsoft Office PowerPoint</Application>
  <PresentationFormat>寬螢幕</PresentationFormat>
  <Paragraphs>207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Noto Sans CJK TC Regular</vt:lpstr>
      <vt:lpstr>微軟正黑體</vt:lpstr>
      <vt:lpstr>Arial</vt:lpstr>
      <vt:lpstr>Calibri</vt:lpstr>
      <vt:lpstr>Cambria Math</vt:lpstr>
      <vt:lpstr>Symbol</vt:lpstr>
      <vt:lpstr>Office 佈景主題</vt:lpstr>
      <vt:lpstr>An obstacle-avoidance algorithm for mobile robot in dynamic environments</vt:lpstr>
      <vt:lpstr>Contents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  <vt:lpstr>Result</vt:lpstr>
      <vt:lpstr>Contribution</vt:lpstr>
      <vt:lpstr>Future works</vt:lpstr>
      <vt:lpstr>Final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wangia@solab.me.ntu.edu.tw</cp:lastModifiedBy>
  <cp:revision>71</cp:revision>
  <dcterms:created xsi:type="dcterms:W3CDTF">2024-11-19T08:44:32Z</dcterms:created>
  <dcterms:modified xsi:type="dcterms:W3CDTF">2024-11-23T08:41:25Z</dcterms:modified>
</cp:coreProperties>
</file>